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9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925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137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3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48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4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41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13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33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12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68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1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07DF-4017-441D-A50B-104D31B9B04D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5BC3-BDE3-4770-B58A-974F18B608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80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Паллиативная медицинская помощь</a:t>
            </a:r>
            <a:br>
              <a:rPr lang="ru-RU" b="1" dirty="0" smtClean="0"/>
            </a:br>
            <a:r>
              <a:rPr lang="ru-RU" b="1" dirty="0" smtClean="0"/>
              <a:t> детям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Группа паллиативной медицинской помощи определяется врачебным консилиумом.</a:t>
            </a:r>
          </a:p>
          <a:p>
            <a:r>
              <a:rPr lang="ru-RU" dirty="0"/>
              <a:t>Решение консилиума доводится до сведения законного представителя (родителя, усыновителя, опекуна) ребенка в устной форме в порядке беседы.</a:t>
            </a:r>
          </a:p>
          <a:p>
            <a:r>
              <a:rPr lang="ru-RU" dirty="0" smtClean="0"/>
              <a:t>На </a:t>
            </a:r>
            <a:r>
              <a:rPr lang="ru-RU" dirty="0"/>
              <a:t>основании заключения консилиума в установленном порядке оформляется выписка из медицинских документов и направление в группу паллиативной медицинской помощи по форме согласно </a:t>
            </a:r>
            <a:r>
              <a:rPr lang="ru-RU" dirty="0" smtClean="0"/>
              <a:t>приложению 1 приказа</a:t>
            </a:r>
            <a:r>
              <a:rPr lang="ru-RU" u="sng" dirty="0" smtClean="0"/>
              <a:t> </a:t>
            </a:r>
            <a:r>
              <a:rPr lang="ru-RU" dirty="0" smtClean="0"/>
              <a:t>Министерства здравоохранения Республики Беларусь от 04.04.2019 №403 «О некоторых вопросах оказания паллиативной медицинской помощи детям», </a:t>
            </a:r>
            <a:r>
              <a:rPr lang="ru-RU" dirty="0"/>
              <a:t>которые выдаются на руки законному представителю.</a:t>
            </a:r>
          </a:p>
          <a:p>
            <a:r>
              <a:rPr lang="ru-RU" dirty="0"/>
              <a:t>1-я копия указанных документов остается в организации здравоохранения, проводившей консилиум, 2-я копия передается в организацию здравоохранения по месту жительства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57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Информация о включении ребенка в соответствующую группу паллиативной медицинской помощи в течение дня предоставляется в государственное учреждение «Республиканский клинический центр паллиативной медицинской помощи детям</a:t>
            </a:r>
            <a:r>
              <a:rPr lang="ru-RU" dirty="0" smtClean="0"/>
              <a:t>».</a:t>
            </a:r>
            <a:endParaRPr lang="ru-RU" dirty="0"/>
          </a:p>
          <a:p>
            <a:r>
              <a:rPr lang="ru-RU" dirty="0" smtClean="0"/>
              <a:t>Организации </a:t>
            </a:r>
            <a:r>
              <a:rPr lang="ru-RU" dirty="0"/>
              <a:t>здравоохранения по месту жительства ребенка предоставляют информацию внештатным специалистам по детской паллиативной помощи для внесения в Республиканский регистр детей, нуждающихся в паллиативной медицинской </a:t>
            </a:r>
            <a:r>
              <a:rPr lang="ru-RU" dirty="0" smtClean="0"/>
              <a:t>помощи.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94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 достижении ребенком 18-летнего возраста выписка из медицинских документов с указанием группы паллиативной медицинской помощи передается в организацию здравоохранения по месту жительства, оказывающую медицинскую помощь взрослому населению.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747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Паллиативная медицинская помощь детям оказывается на республиканском, областном (городском – для г. Минска) и районном (городском) уровнях.</a:t>
            </a:r>
          </a:p>
          <a:p>
            <a:r>
              <a:rPr lang="ru-RU" dirty="0"/>
              <a:t>На республиканском уровне паллиативная медицинская помощь детям оказывается в РКЦ ПМПД в условиях стационара, отделения дневного пребывания и амбулаторно.</a:t>
            </a:r>
          </a:p>
          <a:p>
            <a:r>
              <a:rPr lang="ru-RU" dirty="0"/>
              <a:t>На областном (городском – для г. Минска) и районном (городском) уровнях паллиативная медицинская помощь и условия ее оказания (стационарно, амбулаторно и т. д.) организуются с учетом фактической потребности (нуждаемости) в данном виде медицинской помощи.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4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Паллиативная </a:t>
            </a:r>
            <a:r>
              <a:rPr lang="ru-RU" sz="3200" b="1" dirty="0"/>
              <a:t>медицинская помощь детям оказывается государственными организациями здравоохранения и иными организациями: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1. стационарных </a:t>
            </a:r>
            <a:r>
              <a:rPr lang="ru-RU" dirty="0"/>
              <a:t>условиях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временная паллиативная койка (палата) для оказания краткосрочной паллиативной медицинской помощи;</a:t>
            </a:r>
          </a:p>
          <a:p>
            <a:pPr marL="0" indent="0">
              <a:buNone/>
            </a:pPr>
            <a:r>
              <a:rPr lang="ru-RU" dirty="0" smtClean="0"/>
              <a:t>- постоянная </a:t>
            </a:r>
            <a:r>
              <a:rPr lang="ru-RU" dirty="0"/>
              <a:t>паллиативная палата (отделение) для оказания долгосрочной и краткосрочной паллиативной медицинской </a:t>
            </a:r>
            <a:r>
              <a:rPr lang="ru-RU" dirty="0" smtClean="0"/>
              <a:t>помощи.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9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2. в амбулаторных условиях: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кабинет </a:t>
            </a:r>
            <a:r>
              <a:rPr lang="ru-RU" dirty="0"/>
              <a:t>с выездной патронажной службой паллиативной медицинской помощи </a:t>
            </a:r>
            <a:r>
              <a:rPr lang="ru-RU" dirty="0" smtClean="0"/>
              <a:t>детям;</a:t>
            </a:r>
            <a:endParaRPr lang="ru-RU" dirty="0"/>
          </a:p>
          <a:p>
            <a:r>
              <a:rPr lang="ru-RU" dirty="0"/>
              <a:t>отделение дневного пребывания для оказания паллиативной медицинской помощи;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8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dirty="0"/>
              <a:t>на дому – специалистами кабинета паллиативной медицинской помощи, специалистами участковой службы по месту проживания </a:t>
            </a:r>
            <a:r>
              <a:rPr lang="ru-RU" dirty="0" smtClean="0"/>
              <a:t>ребенка;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в детском хосписе независимо от формы собственности;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в палате (отделении) паллиативной медицинской помощи на базе специализированного дома ребенка;</a:t>
            </a:r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в палате (отделении) стационарного учреждения социального обслуживания Министерства труда и социальной защиты Республики Беларусь для детей с особенностями психофизического </a:t>
            </a:r>
            <a:r>
              <a:rPr lang="ru-RU" dirty="0" smtClean="0"/>
              <a:t>развития.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68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Паллиативная медицинская помощь детям оказывается согласно клиническим протоколам, утвержденным Министерством здравоохранения Республики Беларусь в установленном </a:t>
            </a:r>
            <a:r>
              <a:rPr lang="ru-RU" dirty="0" smtClean="0"/>
              <a:t>порядке.</a:t>
            </a:r>
          </a:p>
          <a:p>
            <a:r>
              <a:rPr lang="ru-RU" dirty="0"/>
              <a:t>Обеспечение ребенка из группы паллиативной медицинской помощи </a:t>
            </a:r>
            <a:r>
              <a:rPr lang="ru-RU" dirty="0" err="1"/>
              <a:t>трахеостомическими</a:t>
            </a:r>
            <a:r>
              <a:rPr lang="ru-RU" dirty="0"/>
              <a:t> и </a:t>
            </a:r>
            <a:r>
              <a:rPr lang="ru-RU" dirty="0" err="1"/>
              <a:t>гастростомическими</a:t>
            </a:r>
            <a:r>
              <a:rPr lang="ru-RU" dirty="0"/>
              <a:t> трубками и их замену в срок, указанный в инструкции изготовителя, осуществляют организации здравоохранения по месту жительства, оказывающие помощь в стационарных условиях.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77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Детям 1-й группы паллиативной медицинской помощи при оказании краткосрочной паллиативной медицинской помощи реанимационные мероприятия не проводятся.</a:t>
            </a:r>
          </a:p>
          <a:p>
            <a:r>
              <a:rPr lang="ru-RU" dirty="0"/>
              <a:t>Психологическая помощь детям (семье) оказывается психологом (психотерапевтом) организации здравоохранения. При отсутствии психолога (психотерапевта) в штате организаций здравоохранения для осуществления психологической помощи привлекаются специалисты учреждений другой ведомственной принадлежности, общественных и иных организаций.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85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Примерные </a:t>
            </a:r>
            <a:r>
              <a:rPr lang="ru-RU" sz="3200" b="1" dirty="0"/>
              <a:t>штатные нормативы кабинета паллиативной медицинской помощи детям с выездной патронажной </a:t>
            </a:r>
            <a:r>
              <a:rPr lang="ru-RU" sz="3200" b="1" dirty="0" smtClean="0"/>
              <a:t>службой: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Врач-педиатр – 1 на 100 детей из групп паллиативной медицинской помощи.</a:t>
            </a:r>
          </a:p>
          <a:p>
            <a:r>
              <a:rPr lang="ru-RU" dirty="0" smtClean="0"/>
              <a:t>Психолог – 1 на 1 должность врача-педиатра.</a:t>
            </a:r>
          </a:p>
          <a:p>
            <a:r>
              <a:rPr lang="ru-RU" dirty="0" smtClean="0"/>
              <a:t>Анестезиолог-реаниматолог – 0,5 ставки.</a:t>
            </a:r>
          </a:p>
          <a:p>
            <a:r>
              <a:rPr lang="ru-RU" dirty="0" smtClean="0"/>
              <a:t>Медицинская сестра – 3 на 1 должность врача.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23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Нормативные правовые акты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Закон Республики Беларусь от 18.07.1993 г.№2435-</a:t>
            </a:r>
            <a:r>
              <a:rPr lang="en-US" dirty="0" smtClean="0"/>
              <a:t>XII </a:t>
            </a:r>
            <a:r>
              <a:rPr lang="ru-RU" dirty="0" smtClean="0"/>
              <a:t>«О здравоохранении»;</a:t>
            </a:r>
          </a:p>
          <a:p>
            <a:r>
              <a:rPr lang="ru-RU" dirty="0"/>
              <a:t>п</a:t>
            </a:r>
            <a:r>
              <a:rPr lang="ru-RU" dirty="0" smtClean="0"/>
              <a:t>остановление Министерства здравоохранения Республики Беларусь от 24.12.2014 №107 «О некоторых вопросах организации оказания медико-социальной и паллиативной медицинской помощи»;</a:t>
            </a:r>
          </a:p>
          <a:p>
            <a:r>
              <a:rPr lang="ru-RU" dirty="0"/>
              <a:t>п</a:t>
            </a:r>
            <a:r>
              <a:rPr lang="ru-RU" dirty="0" smtClean="0"/>
              <a:t>риказ Министерства здравоохранения Республики Беларусь от 04.04.2019 №403 «О некоторых вопросах оказания паллиативной медицинской помощи детям»;</a:t>
            </a:r>
          </a:p>
          <a:p>
            <a:r>
              <a:rPr lang="ru-RU" dirty="0" smtClean="0"/>
              <a:t>приказ </a:t>
            </a:r>
            <a:r>
              <a:rPr lang="ru-RU" dirty="0"/>
              <a:t>комитета по здравоохранению </a:t>
            </a:r>
            <a:r>
              <a:rPr lang="ru-RU" dirty="0" err="1"/>
              <a:t>Мингорисполкома</a:t>
            </a:r>
            <a:r>
              <a:rPr lang="ru-RU" dirty="0"/>
              <a:t> от 23 июля 2019 года №431 «О порядке оказания паллиативной помощи детям </a:t>
            </a:r>
            <a:r>
              <a:rPr lang="ru-RU" dirty="0" err="1"/>
              <a:t>г.Минска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6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ГУ «Республиканский клинический центр  паллиативной медицинской помощи детям».</a:t>
            </a:r>
          </a:p>
          <a:p>
            <a:r>
              <a:rPr lang="ru-RU" dirty="0" smtClean="0"/>
              <a:t>Адрес:</a:t>
            </a:r>
            <a:r>
              <a:rPr lang="en-US" dirty="0" smtClean="0"/>
              <a:t> </a:t>
            </a:r>
            <a:r>
              <a:rPr lang="ru-RU" dirty="0"/>
              <a:t>РБ, Минская обл., Минский р-н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/>
              <a:t>Боровлянский</a:t>
            </a:r>
            <a:r>
              <a:rPr lang="ru-RU" dirty="0"/>
              <a:t> с/с, 71, р-н пос. </a:t>
            </a:r>
            <a:r>
              <a:rPr lang="ru-RU" dirty="0" smtClean="0"/>
              <a:t>Опытный</a:t>
            </a:r>
            <a:r>
              <a:rPr lang="en-US" dirty="0"/>
              <a:t>.</a:t>
            </a:r>
            <a:endParaRPr lang="ru-RU" dirty="0" smtClean="0"/>
          </a:p>
          <a:p>
            <a:r>
              <a:rPr lang="ru-RU" dirty="0" smtClean="0"/>
              <a:t>Сайт: </a:t>
            </a:r>
            <a:r>
              <a:rPr lang="en-US" dirty="0" smtClean="0"/>
              <a:t>www.palliativ.by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828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Основаниями для направления пациентов в Центр для оказания медицинской помощи в стационарных условиях являются: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/>
              <a:t>подбор и коррекция схемы обезболивания;</a:t>
            </a:r>
          </a:p>
          <a:p>
            <a:r>
              <a:rPr lang="ru-RU" dirty="0"/>
              <a:t>коррекция </a:t>
            </a:r>
            <a:r>
              <a:rPr lang="ru-RU" dirty="0" err="1"/>
              <a:t>нутритивного</a:t>
            </a:r>
            <a:r>
              <a:rPr lang="ru-RU" dirty="0"/>
              <a:t> статуса: при </a:t>
            </a:r>
            <a:r>
              <a:rPr lang="ru-RU" dirty="0" err="1"/>
              <a:t>белково</a:t>
            </a:r>
            <a:r>
              <a:rPr lang="ru-RU" dirty="0"/>
              <a:t>-энергетической недостаточности (далее — БЭН) 3-й степени; при отсутствии эффекта от проводимого лечения при БЭН 2-й степени; после хирургических вмешательств на органах брюшной полости;</a:t>
            </a:r>
          </a:p>
          <a:p>
            <a:r>
              <a:rPr lang="ru-RU" dirty="0"/>
              <a:t>обучение законных представителей пациентов навыкам ухода, правилам пользования медицинскими изделиями, техническими средствами социальной </a:t>
            </a:r>
            <a:r>
              <a:rPr lang="ru-RU" dirty="0" smtClean="0"/>
              <a:t>реабилитации (</a:t>
            </a:r>
            <a:r>
              <a:rPr lang="ru-RU" dirty="0"/>
              <a:t>Центром оказывается медицинская помощь пациентам, находящимся на искусственной вентиляции легких на </a:t>
            </a:r>
            <a:r>
              <a:rPr lang="ru-RU" dirty="0" smtClean="0"/>
              <a:t>дому);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18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симптоматический контроль при изменении состояния ребенка, не требующего оказания специализированной, высокотехнологичной медицинской помощи и (или) проведения интенсивной терапии;</a:t>
            </a:r>
          </a:p>
          <a:p>
            <a:r>
              <a:rPr lang="ru-RU" dirty="0" smtClean="0"/>
              <a:t>проведение паллиативной </a:t>
            </a:r>
            <a:r>
              <a:rPr lang="ru-RU" dirty="0" err="1" smtClean="0"/>
              <a:t>абилитации</a:t>
            </a:r>
            <a:r>
              <a:rPr lang="ru-RU" dirty="0" smtClean="0"/>
              <a:t> детям 2-й и 3-й групп паллиативной медицинской помощи, состояние которых требует круглосуточного медицинского наблюдения;</a:t>
            </a:r>
          </a:p>
          <a:p>
            <a:r>
              <a:rPr lang="ru-RU" dirty="0" smtClean="0"/>
              <a:t>терминальная стадия заболевания («помощь в конце жизни»).</a:t>
            </a:r>
          </a:p>
          <a:p>
            <a:r>
              <a:rPr lang="ru-RU" dirty="0"/>
              <a:t>о</a:t>
            </a:r>
            <a:r>
              <a:rPr lang="ru-RU" dirty="0" smtClean="0"/>
              <a:t>снованием </a:t>
            </a:r>
            <a:r>
              <a:rPr lang="ru-RU" dirty="0"/>
              <a:t>для направления пациентов в центр для оказания медицинской помощи в амбулаторных условиях является необходимость проведения паллиативной </a:t>
            </a:r>
            <a:r>
              <a:rPr lang="ru-RU" dirty="0" err="1"/>
              <a:t>абилитации</a:t>
            </a:r>
            <a:r>
              <a:rPr lang="ru-RU" dirty="0"/>
              <a:t> пациентам 2-й и 3й групп паллиативной медицинской помощи, состояние которых позволяет обеспечивать их ежедневную транспортировку в Центр и не требует круглосуточного медицинского наблюдения.</a:t>
            </a:r>
          </a:p>
        </p:txBody>
      </p:sp>
    </p:spTree>
    <p:extLst>
      <p:ext uri="{BB962C8B-B14F-4D97-AF65-F5344CB8AC3E}">
        <p14:creationId xmlns:p14="http://schemas.microsoft.com/office/powerpoint/2010/main" val="26581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truktura-pom04062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471349"/>
            <a:ext cx="8929717" cy="6100923"/>
          </a:xfrm>
        </p:spPr>
      </p:pic>
    </p:spTree>
    <p:extLst>
      <p:ext uri="{BB962C8B-B14F-4D97-AF65-F5344CB8AC3E}">
        <p14:creationId xmlns:p14="http://schemas.microsoft.com/office/powerpoint/2010/main" val="20114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4968"/>
            <a:ext cx="8229600" cy="562119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Городской центр паллиативной медицинской помощи детям с выездной патронажной службой в г. </a:t>
            </a:r>
            <a:r>
              <a:rPr lang="ru-RU" dirty="0" smtClean="0"/>
              <a:t>Минске находится на базе Дома </a:t>
            </a:r>
            <a:r>
              <a:rPr lang="ru-RU" dirty="0"/>
              <a:t>ребёнка №</a:t>
            </a:r>
            <a:r>
              <a:rPr lang="ru-RU" dirty="0" smtClean="0"/>
              <a:t>1 для </a:t>
            </a:r>
            <a:r>
              <a:rPr lang="ru-RU" dirty="0"/>
              <a:t>детей с органическим поражением центральной нервной системы и </a:t>
            </a:r>
            <a:r>
              <a:rPr lang="ru-RU" dirty="0" smtClean="0"/>
              <a:t>психики.</a:t>
            </a:r>
            <a:endParaRPr lang="ru-RU" dirty="0"/>
          </a:p>
          <a:p>
            <a:r>
              <a:rPr lang="ru-RU" dirty="0" smtClean="0"/>
              <a:t>Адрес: г</a:t>
            </a:r>
            <a:r>
              <a:rPr lang="ru-RU" dirty="0"/>
              <a:t>. Минск, проспект Газеты "Правда", </a:t>
            </a:r>
            <a:r>
              <a:rPr lang="ru-RU" dirty="0" smtClean="0"/>
              <a:t>32.</a:t>
            </a:r>
          </a:p>
          <a:p>
            <a:r>
              <a:rPr lang="ru-RU" dirty="0" smtClean="0"/>
              <a:t>Телефоны: (8017) 396-63-80 - врач-педиатр (заведующий) городским кабинетом паллиативной помощи детям - Васильева Лариса Владимировна.</a:t>
            </a:r>
          </a:p>
          <a:p>
            <a:r>
              <a:rPr lang="ru-RU" dirty="0" smtClean="0"/>
              <a:t> (8017) 396-04-32 - специалисты выездной патронажной службы.</a:t>
            </a:r>
          </a:p>
          <a:p>
            <a:r>
              <a:rPr lang="ru-RU" dirty="0" smtClean="0"/>
              <a:t>Сайт: </a:t>
            </a:r>
            <a:r>
              <a:rPr lang="en-US" dirty="0" smtClean="0"/>
              <a:t>http://domrebenkaminsk.by/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17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smtClean="0"/>
              <a:t>С 01.08.2019 </a:t>
            </a:r>
            <a:r>
              <a:rPr lang="ru-RU" dirty="0"/>
              <a:t>отделение паллиативной помощи и городской кабинет паллиативной помощи детям объединены в Городской центр паллиативной медицинской помощи детям с выездной патронажной службой (приказ комитета по здравоохранению </a:t>
            </a:r>
            <a:r>
              <a:rPr lang="ru-RU" dirty="0" err="1"/>
              <a:t>Мингорисполкома</a:t>
            </a:r>
            <a:r>
              <a:rPr lang="ru-RU" dirty="0"/>
              <a:t> от 23 июля 2019 года №431 «О порядке оказания паллиативной помощи детям </a:t>
            </a:r>
            <a:r>
              <a:rPr lang="ru-RU" dirty="0" err="1"/>
              <a:t>г.Минска</a:t>
            </a:r>
            <a:r>
              <a:rPr lang="ru-RU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2892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структуру Городского центра паллиативной медицинской помощи детям входят отделение паллиативной помощи на 25 коек (20 для оказания паллиативной помощи и 5 коек для оказания медико-социальной помощи) и  городской кабинет паллиативной помощи детям с выездной патронажной </a:t>
            </a:r>
            <a:r>
              <a:rPr lang="ru-RU" dirty="0" smtClean="0"/>
              <a:t>службой.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79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команду</a:t>
            </a:r>
            <a:r>
              <a:rPr lang="ru-RU" dirty="0"/>
              <a:t>, оказывающую паллиативную медицинскую помощь детям на дому, входят:</a:t>
            </a:r>
          </a:p>
          <a:p>
            <a:r>
              <a:rPr lang="ru-RU" dirty="0"/>
              <a:t>Врач-педиатр (</a:t>
            </a:r>
            <a:r>
              <a:rPr lang="ru-RU" dirty="0" smtClean="0"/>
              <a:t>заведующий);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2 врача-педиатра;  </a:t>
            </a:r>
          </a:p>
          <a:p>
            <a:r>
              <a:rPr lang="ru-RU" dirty="0" smtClean="0"/>
              <a:t>врач анестезиолог-реаниматолог;</a:t>
            </a:r>
            <a:endParaRPr lang="ru-RU" dirty="0"/>
          </a:p>
          <a:p>
            <a:r>
              <a:rPr lang="ru-RU" dirty="0" smtClean="0"/>
              <a:t>3 медицинские сестры;</a:t>
            </a:r>
          </a:p>
          <a:p>
            <a:r>
              <a:rPr lang="ru-RU" dirty="0" smtClean="0"/>
              <a:t>2 психолога;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учитель-дефектолог;</a:t>
            </a:r>
            <a:r>
              <a:rPr lang="ru-RU" b="1" dirty="0"/>
              <a:t> </a:t>
            </a:r>
            <a:endParaRPr lang="ru-RU" b="1" dirty="0" smtClean="0"/>
          </a:p>
          <a:p>
            <a:r>
              <a:rPr lang="ru-RU" dirty="0" smtClean="0"/>
              <a:t>инструктор ЛФК.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624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0928_2028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422060" y="1600200"/>
            <a:ext cx="6299880" cy="4525963"/>
          </a:xfrm>
        </p:spPr>
      </p:pic>
    </p:spTree>
    <p:extLst>
      <p:ext uri="{BB962C8B-B14F-4D97-AF65-F5344CB8AC3E}">
        <p14:creationId xmlns:p14="http://schemas.microsoft.com/office/powerpoint/2010/main" val="37538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220928_2028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26542" y="345170"/>
            <a:ext cx="4653833" cy="6820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Паллиативная медицинская помощь – вид медицинской помощи, оказываемый при наличии у пациента неизлечимых, ограничивающих продолжительность жизни заболеваний, требующий применения методов оказания медицинской помощи, направленных на избавление от боли и облегчение других проявлений заболеваний, когда возможности иных методов оказания медицинской помощи исчерпаны, в целях улучшения качества жизни пациента. </a:t>
            </a:r>
          </a:p>
          <a:p>
            <a:pPr marL="0" indent="0">
              <a:buNone/>
            </a:pPr>
            <a:endParaRPr lang="ru-RU" sz="1900" dirty="0" smtClean="0"/>
          </a:p>
        </p:txBody>
      </p:sp>
    </p:spTree>
    <p:extLst>
      <p:ext uri="{BB962C8B-B14F-4D97-AF65-F5344CB8AC3E}">
        <p14:creationId xmlns:p14="http://schemas.microsoft.com/office/powerpoint/2010/main" val="3683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медицинской помощи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ервичная медицинская помощь;</a:t>
            </a:r>
          </a:p>
          <a:p>
            <a:r>
              <a:rPr lang="ru-RU" dirty="0"/>
              <a:t>с</a:t>
            </a:r>
            <a:r>
              <a:rPr lang="ru-RU" dirty="0" smtClean="0"/>
              <a:t>пециализированная медицинская помощь;</a:t>
            </a:r>
          </a:p>
          <a:p>
            <a:r>
              <a:rPr lang="ru-RU" dirty="0"/>
              <a:t>в</a:t>
            </a:r>
            <a:r>
              <a:rPr lang="ru-RU" dirty="0" smtClean="0"/>
              <a:t>ысокотехнологичная медицинская помощь;</a:t>
            </a:r>
          </a:p>
          <a:p>
            <a:r>
              <a:rPr lang="ru-RU" dirty="0"/>
              <a:t>м</a:t>
            </a:r>
            <a:r>
              <a:rPr lang="ru-RU" dirty="0" smtClean="0"/>
              <a:t>едико-социальная медицинская помощь;</a:t>
            </a:r>
          </a:p>
          <a:p>
            <a:r>
              <a:rPr lang="ru-RU" dirty="0"/>
              <a:t>п</a:t>
            </a:r>
            <a:r>
              <a:rPr lang="ru-RU" dirty="0" smtClean="0"/>
              <a:t>аллиативная медицинская помощь.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407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Порядок перевода детей в группу паллиативной медицинской помощи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Перевод </a:t>
            </a:r>
            <a:r>
              <a:rPr lang="ru-RU" dirty="0"/>
              <a:t>больного ребенка в группу паллиативной медицинской помощи, изменение группы паллиативной медицинской помощи или вывод ребенка из группы паллиативной медицинской помощи по результатам оценки динамики заболевания и его прогноза осуществляются врачебным консилиумом </a:t>
            </a:r>
            <a:r>
              <a:rPr lang="ru-RU" dirty="0" smtClean="0"/>
              <a:t>государственной </a:t>
            </a:r>
            <a:r>
              <a:rPr lang="ru-RU" dirty="0"/>
              <a:t>организации </a:t>
            </a:r>
            <a:r>
              <a:rPr lang="ru-RU" dirty="0" smtClean="0"/>
              <a:t>здравоохранения, </a:t>
            </a:r>
            <a:r>
              <a:rPr lang="ru-RU" dirty="0"/>
              <a:t>которая оказывает ему медицинскую помощь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Для участия в консилиуме </a:t>
            </a:r>
            <a:r>
              <a:rPr lang="ru-RU" dirty="0"/>
              <a:t>приглашается специалист по детской паллиативной медицинской помощи.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35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Критерии включения ребенка </a:t>
            </a:r>
            <a:r>
              <a:rPr lang="ru-RU" sz="3200" b="1" dirty="0"/>
              <a:t>в группу паллиативной медицинской </a:t>
            </a:r>
            <a:r>
              <a:rPr lang="ru-RU" sz="3200" b="1" dirty="0" smtClean="0"/>
              <a:t>помощи: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дальнейшая нецелесообразность проведения активного (</a:t>
            </a:r>
            <a:r>
              <a:rPr lang="ru-RU" dirty="0" err="1"/>
              <a:t>куративного</a:t>
            </a:r>
            <a:r>
              <a:rPr lang="ru-RU" dirty="0"/>
              <a:t>) лечения;</a:t>
            </a:r>
          </a:p>
          <a:p>
            <a:r>
              <a:rPr lang="ru-RU" dirty="0"/>
              <a:t>прогрессирование заболевания, приведшее к резкому ухудшению состояния и снижению качества жизни;</a:t>
            </a:r>
          </a:p>
          <a:p>
            <a:r>
              <a:rPr lang="ru-RU" dirty="0"/>
              <a:t>прогнозируемый ограниченный срок жизни или терминальная стадия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7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Группы паллиативной медицинской помощи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1-я группа </a:t>
            </a:r>
            <a:r>
              <a:rPr lang="ru-RU" dirty="0"/>
              <a:t>(краткосрочная паллиативная медицинская помощь) – дети с тяжелыми, угрожающими жизни состояниями или ограничивающими продолжительность жизни заболеваниями в терминальной стадии (например, с онкологическими заболеваниями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6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2-я </a:t>
            </a:r>
            <a:r>
              <a:rPr lang="ru-RU" b="1" dirty="0"/>
              <a:t>группа </a:t>
            </a:r>
            <a:r>
              <a:rPr lang="ru-RU" dirty="0"/>
              <a:t>(долгосрочная паллиативная медицинская помощь) – дети с ограничивающими продолжительность жизни заболеваниями, имеющими разную степень прогрессирования, при которых преждевременная смерть неизбежна, но прогнозируется в относительно отдаленном периоде при условии проведения паллиативных мероприятий (генетические заболевания, тяжелые неврологические заболевания и другие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28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3-я группа </a:t>
            </a:r>
            <a:r>
              <a:rPr lang="ru-RU" dirty="0"/>
              <a:t>– дети с угрожающими жизни состояниями или ограничивающими продолжительность жизни заболеваниями, имеющими неопределенный прогноз, в том числе с возможностью восстановления функций (последствия черепно-мозговой травмы, врожденные пороки развития и другие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77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1203</Words>
  <Application>Microsoft Office PowerPoint</Application>
  <PresentationFormat>Экран (4:3)</PresentationFormat>
  <Paragraphs>87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Паллиативная медицинская помощь  детям</vt:lpstr>
      <vt:lpstr>Нормативные правовые акты</vt:lpstr>
      <vt:lpstr>Презентация PowerPoint</vt:lpstr>
      <vt:lpstr>Виды медицинской помощи</vt:lpstr>
      <vt:lpstr>Порядок перевода детей в группу паллиативной медицинской помощи</vt:lpstr>
      <vt:lpstr>Критерии включения ребенка в группу паллиативной медицинской помощи: </vt:lpstr>
      <vt:lpstr>Группы паллиативной медицинской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Паллиативная медицинская помощь детям оказывается государственными организациями здравоохранения и иными организациями: </vt:lpstr>
      <vt:lpstr>Презентация PowerPoint</vt:lpstr>
      <vt:lpstr>Презентация PowerPoint</vt:lpstr>
      <vt:lpstr>Презентация PowerPoint</vt:lpstr>
      <vt:lpstr>Презентация PowerPoint</vt:lpstr>
      <vt:lpstr> Примерные штатные нормативы кабинета паллиативной медицинской помощи детям с выездной патронажной службой: </vt:lpstr>
      <vt:lpstr>Презентация PowerPoint</vt:lpstr>
      <vt:lpstr>Основаниями для направления пациентов в Центр для оказания медицинской помощи в стационарных условиях являются: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Паллиативная медицинская помощь </dc:title>
  <dc:creator>Антон</dc:creator>
  <cp:lastModifiedBy>Win7Ultimate_x64</cp:lastModifiedBy>
  <cp:revision>18</cp:revision>
  <dcterms:created xsi:type="dcterms:W3CDTF">2022-09-27T19:48:58Z</dcterms:created>
  <dcterms:modified xsi:type="dcterms:W3CDTF">2023-04-14T09:00:16Z</dcterms:modified>
</cp:coreProperties>
</file>